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vml" ContentType="application/vnd.openxmlformats-officedocument.vmlDrawing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9"/>
  </p:notesMasterIdLst>
  <p:sldIdLst>
    <p:sldId id="256" r:id="rId2"/>
    <p:sldId id="257" r:id="rId3"/>
    <p:sldId id="260" r:id="rId4"/>
    <p:sldId id="266" r:id="rId5"/>
    <p:sldId id="267" r:id="rId6"/>
    <p:sldId id="268" r:id="rId7"/>
    <p:sldId id="269" r:id="rId8"/>
    <p:sldId id="258" r:id="rId9"/>
    <p:sldId id="259" r:id="rId10"/>
    <p:sldId id="270" r:id="rId11"/>
    <p:sldId id="271" r:id="rId12"/>
    <p:sldId id="280" r:id="rId13"/>
    <p:sldId id="273" r:id="rId14"/>
    <p:sldId id="281" r:id="rId15"/>
    <p:sldId id="282" r:id="rId16"/>
    <p:sldId id="283" r:id="rId17"/>
    <p:sldId id="284" r:id="rId18"/>
    <p:sldId id="285" r:id="rId19"/>
    <p:sldId id="307" r:id="rId20"/>
    <p:sldId id="308" r:id="rId21"/>
    <p:sldId id="309" r:id="rId22"/>
    <p:sldId id="310" r:id="rId23"/>
    <p:sldId id="311" r:id="rId24"/>
    <p:sldId id="312" r:id="rId25"/>
    <p:sldId id="314" r:id="rId26"/>
    <p:sldId id="313" r:id="rId27"/>
    <p:sldId id="286" r:id="rId28"/>
    <p:sldId id="287" r:id="rId29"/>
    <p:sldId id="288" r:id="rId30"/>
    <p:sldId id="289" r:id="rId31"/>
    <p:sldId id="290" r:id="rId32"/>
    <p:sldId id="291" r:id="rId33"/>
    <p:sldId id="292" r:id="rId34"/>
    <p:sldId id="293" r:id="rId35"/>
    <p:sldId id="294" r:id="rId36"/>
    <p:sldId id="295" r:id="rId37"/>
    <p:sldId id="296" r:id="rId38"/>
    <p:sldId id="297" r:id="rId39"/>
    <p:sldId id="298" r:id="rId40"/>
    <p:sldId id="299" r:id="rId41"/>
    <p:sldId id="300" r:id="rId42"/>
    <p:sldId id="301" r:id="rId43"/>
    <p:sldId id="302" r:id="rId44"/>
    <p:sldId id="303" r:id="rId45"/>
    <p:sldId id="304" r:id="rId46"/>
    <p:sldId id="306" r:id="rId47"/>
    <p:sldId id="305" r:id="rId4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7788" autoAdjust="0"/>
  </p:normalViewPr>
  <p:slideViewPr>
    <p:cSldViewPr snapToGrid="0" snapToObjects="1">
      <p:cViewPr varScale="1">
        <p:scale>
          <a:sx n="69" d="100"/>
          <a:sy n="69" d="100"/>
        </p:scale>
        <p:origin x="-133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8F71F5-455C-BB40-B117-0FE77097A5AA}" type="datetimeFigureOut">
              <a:rPr lang="en-US" smtClean="0"/>
              <a:pPr/>
              <a:t>5/8/2015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4BDFC6-614D-0F40-8ED4-7C35ECF5DE2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5093575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4BDFC6-614D-0F40-8ED4-7C35ECF5DE2A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2104516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227CB7-3775-6547-B8C0-5F8AB4ABADD2}" type="datetimeFigureOut">
              <a:rPr lang="en-US" smtClean="0"/>
              <a:pPr/>
              <a:t>5/8/2015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567AB-134B-9C4D-86BA-9D10E7A6724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9718273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227CB7-3775-6547-B8C0-5F8AB4ABADD2}" type="datetimeFigureOut">
              <a:rPr lang="en-US" smtClean="0"/>
              <a:pPr/>
              <a:t>5/8/2015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567AB-134B-9C4D-86BA-9D10E7A6724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5144067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227CB7-3775-6547-B8C0-5F8AB4ABADD2}" type="datetimeFigureOut">
              <a:rPr lang="en-US" smtClean="0"/>
              <a:pPr/>
              <a:t>5/8/2015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567AB-134B-9C4D-86BA-9D10E7A6724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160434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227CB7-3775-6547-B8C0-5F8AB4ABADD2}" type="datetimeFigureOut">
              <a:rPr lang="en-US" smtClean="0"/>
              <a:pPr/>
              <a:t>5/8/2015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567AB-134B-9C4D-86BA-9D10E7A6724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429997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227CB7-3775-6547-B8C0-5F8AB4ABADD2}" type="datetimeFigureOut">
              <a:rPr lang="en-US" smtClean="0"/>
              <a:pPr/>
              <a:t>5/8/2015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567AB-134B-9C4D-86BA-9D10E7A6724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9628519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227CB7-3775-6547-B8C0-5F8AB4ABADD2}" type="datetimeFigureOut">
              <a:rPr lang="en-US" smtClean="0"/>
              <a:pPr/>
              <a:t>5/8/2015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567AB-134B-9C4D-86BA-9D10E7A6724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8129374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227CB7-3775-6547-B8C0-5F8AB4ABADD2}" type="datetimeFigureOut">
              <a:rPr lang="en-US" smtClean="0"/>
              <a:pPr/>
              <a:t>5/8/2015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567AB-134B-9C4D-86BA-9D10E7A6724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3509228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227CB7-3775-6547-B8C0-5F8AB4ABADD2}" type="datetimeFigureOut">
              <a:rPr lang="en-US" smtClean="0"/>
              <a:pPr/>
              <a:t>5/8/2015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567AB-134B-9C4D-86BA-9D10E7A6724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5188058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227CB7-3775-6547-B8C0-5F8AB4ABADD2}" type="datetimeFigureOut">
              <a:rPr lang="en-US" smtClean="0"/>
              <a:pPr/>
              <a:t>5/8/2015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567AB-134B-9C4D-86BA-9D10E7A6724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5370833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227CB7-3775-6547-B8C0-5F8AB4ABADD2}" type="datetimeFigureOut">
              <a:rPr lang="en-US" smtClean="0"/>
              <a:pPr/>
              <a:t>5/8/2015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567AB-134B-9C4D-86BA-9D10E7A6724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243114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227CB7-3775-6547-B8C0-5F8AB4ABADD2}" type="datetimeFigureOut">
              <a:rPr lang="en-US" smtClean="0"/>
              <a:pPr/>
              <a:t>5/8/2015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E567AB-134B-9C4D-86BA-9D10E7A6724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713459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227CB7-3775-6547-B8C0-5F8AB4ABADD2}" type="datetimeFigureOut">
              <a:rPr lang="en-US" smtClean="0"/>
              <a:pPr/>
              <a:t>5/8/2015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E567AB-134B-9C4D-86BA-9D10E7A6724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6267954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.v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.v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8.v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Digital Image Processing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45673" y="3266209"/>
            <a:ext cx="6400800" cy="1752600"/>
          </a:xfrm>
        </p:spPr>
        <p:txBody>
          <a:bodyPr/>
          <a:lstStyle/>
          <a:p>
            <a:r>
              <a:rPr lang="en-US" dirty="0" smtClean="0"/>
              <a:t>DIGITIZATION</a:t>
            </a:r>
          </a:p>
          <a:p>
            <a:r>
              <a:rPr lang="en-US" dirty="0" smtClean="0"/>
              <a:t> </a:t>
            </a:r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69087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742950" marR="0" lvl="1" indent="-285750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Sampling ,</a:t>
            </a:r>
            <a:r>
              <a:rPr kumimoji="0" lang="en-US" sz="2800" b="0" i="0" u="none" strike="noStrike" kern="120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Quantization and display  </a:t>
            </a:r>
            <a:b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endParaRPr lang="en-US" dirty="0"/>
          </a:p>
        </p:txBody>
      </p:sp>
      <p:pic>
        <p:nvPicPr>
          <p:cNvPr id="4" name="Content Placeholder 3" descr="Screen Shot 2015-05-06 at 09.53.13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-15144" b="-1514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xmlns="" val="3321283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Sampling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987573" cy="4525963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1 D sampling </a:t>
            </a:r>
          </a:p>
          <a:p>
            <a:r>
              <a:rPr lang="en-US" dirty="0" smtClean="0"/>
              <a:t>Assuming </a:t>
            </a:r>
            <a:r>
              <a:rPr lang="en-US" dirty="0"/>
              <a:t>that we have a 1 dimensional signal x (t) </a:t>
            </a:r>
            <a:endParaRPr lang="en-US" dirty="0" smtClean="0"/>
          </a:p>
          <a:p>
            <a:r>
              <a:rPr lang="en-US" dirty="0" smtClean="0"/>
              <a:t>Which </a:t>
            </a:r>
            <a:r>
              <a:rPr lang="en-US" dirty="0"/>
              <a:t>is a function of t. </a:t>
            </a:r>
            <a:r>
              <a:rPr lang="en-US" dirty="0" smtClean="0"/>
              <a:t> </a:t>
            </a:r>
          </a:p>
          <a:p>
            <a:r>
              <a:rPr lang="en-US" dirty="0" smtClean="0"/>
              <a:t>Here</a:t>
            </a:r>
            <a:r>
              <a:rPr lang="en-US" dirty="0"/>
              <a:t>, we assume this t to be time </a:t>
            </a:r>
          </a:p>
          <a:p>
            <a:r>
              <a:rPr lang="en-US" dirty="0" smtClean="0"/>
              <a:t>It is known </a:t>
            </a:r>
            <a:r>
              <a:rPr lang="en-US" dirty="0"/>
              <a:t>that whenever some signal is represented as a function of time; </a:t>
            </a:r>
            <a:r>
              <a:rPr lang="en-US" dirty="0" smtClean="0"/>
              <a:t>signal is </a:t>
            </a:r>
            <a:r>
              <a:rPr lang="en-US" dirty="0"/>
              <a:t>represented in the form of hertz </a:t>
            </a:r>
          </a:p>
          <a:p>
            <a:r>
              <a:rPr lang="en-US" dirty="0" smtClean="0"/>
              <a:t> Hertz </a:t>
            </a:r>
            <a:r>
              <a:rPr lang="en-US" dirty="0"/>
              <a:t>means it is cycles per unit time. </a:t>
            </a:r>
          </a:p>
          <a:p>
            <a:endParaRPr lang="en-US" dirty="0"/>
          </a:p>
        </p:txBody>
      </p:sp>
      <p:pic>
        <p:nvPicPr>
          <p:cNvPr id="4" name="Picture 3" descr="Screen Shot 2015-05-06 at 09.55.0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613487" y="1917658"/>
            <a:ext cx="4474485" cy="2652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483611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Sampling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457200" y="1251153"/>
            <a:ext cx="4038600" cy="5471461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Instead </a:t>
            </a:r>
            <a:r>
              <a:rPr lang="en-US" dirty="0"/>
              <a:t>of taking considering the signal values at every possible value of t</a:t>
            </a:r>
            <a:r>
              <a:rPr lang="en-US" dirty="0" smtClean="0"/>
              <a:t>; </a:t>
            </a:r>
            <a:r>
              <a:rPr lang="en-US" dirty="0"/>
              <a:t>consider the signal values at certain discrete values of t. </a:t>
            </a:r>
            <a:endParaRPr lang="en-US" dirty="0" smtClean="0"/>
          </a:p>
          <a:p>
            <a:r>
              <a:rPr lang="en-US" dirty="0" smtClean="0"/>
              <a:t>X </a:t>
            </a:r>
            <a:r>
              <a:rPr lang="en-US" dirty="0"/>
              <a:t>(t) at t equal to 0. </a:t>
            </a:r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/>
              <a:t>signal X (t) at t equal to 2 delta t </a:t>
            </a:r>
            <a:r>
              <a:rPr lang="en-US" dirty="0" smtClean="0"/>
              <a:t>S</a:t>
            </a:r>
          </a:p>
          <a:p>
            <a:r>
              <a:rPr lang="en-US" dirty="0" smtClean="0"/>
              <a:t>The </a:t>
            </a:r>
            <a:r>
              <a:rPr lang="en-US" dirty="0"/>
              <a:t>value of signal X (t) at t equal to delta 2 t S</a:t>
            </a:r>
            <a:r>
              <a:rPr lang="en-US" dirty="0" smtClean="0"/>
              <a:t>,</a:t>
            </a:r>
          </a:p>
          <a:p>
            <a:r>
              <a:rPr lang="en-US" dirty="0" smtClean="0"/>
              <a:t> </a:t>
            </a:r>
            <a:r>
              <a:rPr lang="en-US" dirty="0"/>
              <a:t>at t equal to delta 3 t S </a:t>
            </a:r>
            <a:endParaRPr lang="en-US" dirty="0" smtClean="0"/>
          </a:p>
          <a:p>
            <a:r>
              <a:rPr lang="en-US" dirty="0" smtClean="0"/>
              <a:t>and </a:t>
            </a:r>
            <a:r>
              <a:rPr lang="en-US" dirty="0"/>
              <a:t>so on. </a:t>
            </a:r>
            <a:endParaRPr lang="en-US" dirty="0" smtClean="0"/>
          </a:p>
          <a:p>
            <a:r>
              <a:rPr lang="en-US" dirty="0"/>
              <a:t>delta t S is the sampling interval and corresponding sampling frequency </a:t>
            </a:r>
            <a:r>
              <a:rPr lang="en-US" dirty="0" smtClean="0"/>
              <a:t>is represent </a:t>
            </a:r>
            <a:r>
              <a:rPr lang="en-US" dirty="0"/>
              <a:t>it by f S, it becomes 1 upon delta t S. 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8" name="Content Placeholder 7" descr="Screen Shot 2015-05-06 at 10.01.03.png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-38001" b="-38001"/>
          <a:stretch>
            <a:fillRect/>
          </a:stretch>
        </p:blipFill>
        <p:spPr/>
      </p:pic>
      <p:sp>
        <p:nvSpPr>
          <p:cNvPr id="9" name="Rectangle 8"/>
          <p:cNvSpPr/>
          <p:nvPr/>
        </p:nvSpPr>
        <p:spPr>
          <a:xfrm>
            <a:off x="4648199" y="5849164"/>
            <a:ext cx="4222671" cy="3795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aseline="30000" dirty="0" smtClean="0"/>
              <a:t>Issue is local </a:t>
            </a:r>
            <a:r>
              <a:rPr lang="en-US" sz="2800" baseline="30000" dirty="0"/>
              <a:t>minimum, </a:t>
            </a:r>
            <a:r>
              <a:rPr lang="en-US" sz="2800" baseline="30000" dirty="0" smtClean="0"/>
              <a:t>local </a:t>
            </a:r>
            <a:r>
              <a:rPr lang="en-US" sz="2800" baseline="30000" dirty="0"/>
              <a:t>maximum,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xmlns="" val="1195429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Sampling issue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954349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increase the sampling frequency or </a:t>
            </a:r>
            <a:r>
              <a:rPr lang="en-US" dirty="0" smtClean="0"/>
              <a:t>decrease </a:t>
            </a:r>
            <a:r>
              <a:rPr lang="en-US" dirty="0"/>
              <a:t>the sampling interval. </a:t>
            </a:r>
          </a:p>
          <a:p>
            <a:r>
              <a:rPr lang="en-US" dirty="0"/>
              <a:t>make the new sampling interval </a:t>
            </a:r>
            <a:r>
              <a:rPr lang="en-US" dirty="0" smtClean="0"/>
              <a:t>represented </a:t>
            </a:r>
            <a:r>
              <a:rPr lang="en-US" dirty="0"/>
              <a:t>as delta t S dash which is equal to delta t S by 2</a:t>
            </a:r>
            <a:r>
              <a:rPr lang="en-US" dirty="0" smtClean="0"/>
              <a:t>.</a:t>
            </a:r>
          </a:p>
          <a:p>
            <a:r>
              <a:rPr lang="en-US" dirty="0" smtClean="0"/>
              <a:t>The </a:t>
            </a:r>
            <a:r>
              <a:rPr lang="en-US" dirty="0"/>
              <a:t>sampling frequency </a:t>
            </a:r>
            <a:r>
              <a:rPr lang="en-US" dirty="0" smtClean="0"/>
              <a:t>is </a:t>
            </a:r>
            <a:r>
              <a:rPr lang="en-US" dirty="0"/>
              <a:t>f S dash equal to 1 upon delta t S dash, </a:t>
            </a:r>
            <a:r>
              <a:rPr lang="en-US" dirty="0" smtClean="0"/>
              <a:t>twice </a:t>
            </a:r>
            <a:r>
              <a:rPr lang="en-US" dirty="0"/>
              <a:t>of f S</a:t>
            </a:r>
            <a:r>
              <a:rPr lang="en-US" dirty="0" smtClean="0"/>
              <a:t>.</a:t>
            </a:r>
          </a:p>
          <a:p>
            <a:r>
              <a:rPr lang="en-US" dirty="0" smtClean="0"/>
              <a:t>The earlier sampling </a:t>
            </a:r>
            <a:r>
              <a:rPr lang="en-US" dirty="0"/>
              <a:t>frequency of f S, </a:t>
            </a:r>
            <a:r>
              <a:rPr lang="en-US" dirty="0" smtClean="0"/>
              <a:t>and now its delta </a:t>
            </a:r>
            <a:r>
              <a:rPr lang="en-US" dirty="0"/>
              <a:t>2 f S, twice f S </a:t>
            </a:r>
          </a:p>
          <a:p>
            <a:r>
              <a:rPr lang="en-US" dirty="0" smtClean="0"/>
              <a:t> </a:t>
            </a:r>
            <a:endParaRPr lang="en-US" dirty="0"/>
          </a:p>
          <a:p>
            <a:endParaRPr lang="en-US" dirty="0"/>
          </a:p>
        </p:txBody>
      </p:sp>
      <p:pic>
        <p:nvPicPr>
          <p:cNvPr id="7" name="Content Placeholder 6" descr="Screen Shot 2015-05-06 at 10.12.00.png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-36682" b="-3668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xmlns="" val="1138756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Theory of sampling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Each </a:t>
            </a:r>
            <a:r>
              <a:rPr lang="en-US" dirty="0"/>
              <a:t>of these are sequences of Dirac delta functions and the spacing between 2 delta functions is delta t. </a:t>
            </a:r>
            <a:endParaRPr lang="en-US" dirty="0" smtClean="0"/>
          </a:p>
          <a:p>
            <a:r>
              <a:rPr lang="en-US" dirty="0" smtClean="0"/>
              <a:t>In </a:t>
            </a:r>
            <a:r>
              <a:rPr lang="en-US" dirty="0"/>
              <a:t>short, these kind of function is represented by comb function, a comb function t at an interval of delta t and </a:t>
            </a:r>
            <a:r>
              <a:rPr lang="en-US" dirty="0" smtClean="0"/>
              <a:t>delta </a:t>
            </a:r>
            <a:r>
              <a:rPr lang="en-US" dirty="0"/>
              <a:t>t minus m into delta t, where m varies from minus infinity to infinity. </a:t>
            </a:r>
          </a:p>
          <a:p>
            <a:endParaRPr lang="en-US" dirty="0"/>
          </a:p>
        </p:txBody>
      </p:sp>
      <p:pic>
        <p:nvPicPr>
          <p:cNvPr id="5" name="Content Placeholder 4" descr="Screen Shot 2015-05-06 at 10.19.00.png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-33915" b="-3391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xmlns="" val="3829653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Dirac </a:t>
            </a:r>
            <a:r>
              <a:rPr lang="en-US" dirty="0" smtClean="0"/>
              <a:t>delta </a:t>
            </a:r>
            <a:r>
              <a:rPr lang="en-US" dirty="0"/>
              <a:t>function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Dirac delta function delta t</a:t>
            </a:r>
            <a:r>
              <a:rPr lang="en-US" dirty="0" smtClean="0"/>
              <a:t>, </a:t>
            </a:r>
            <a:r>
              <a:rPr lang="en-US" dirty="0"/>
              <a:t>the functional value will be 1 whenever t equal to 0 </a:t>
            </a:r>
          </a:p>
          <a:p>
            <a:r>
              <a:rPr lang="en-US" dirty="0" smtClean="0"/>
              <a:t>the </a:t>
            </a:r>
            <a:r>
              <a:rPr lang="en-US" dirty="0"/>
              <a:t>functional value will be 0 for all other values of t</a:t>
            </a:r>
            <a:r>
              <a:rPr lang="en-US" dirty="0" smtClean="0"/>
              <a:t>.</a:t>
            </a:r>
          </a:p>
          <a:p>
            <a:r>
              <a:rPr lang="en-US" dirty="0" smtClean="0"/>
              <a:t>In </a:t>
            </a:r>
            <a:r>
              <a:rPr lang="en-US" dirty="0"/>
              <a:t>this case, </a:t>
            </a:r>
            <a:r>
              <a:rPr lang="en-US" dirty="0" smtClean="0"/>
              <a:t>when </a:t>
            </a:r>
            <a:r>
              <a:rPr lang="en-US" dirty="0"/>
              <a:t>delta t minus m of delta t, </a:t>
            </a:r>
            <a:r>
              <a:rPr lang="en-US" dirty="0" smtClean="0"/>
              <a:t>this </a:t>
            </a:r>
            <a:r>
              <a:rPr lang="en-US" dirty="0"/>
              <a:t>functional value will be 1 only when this quantity that is </a:t>
            </a:r>
            <a:r>
              <a:rPr lang="en-US" dirty="0" smtClean="0"/>
              <a:t>(t </a:t>
            </a:r>
            <a:r>
              <a:rPr lang="en-US" dirty="0"/>
              <a:t>minus m delta </a:t>
            </a:r>
            <a:r>
              <a:rPr lang="en-US" dirty="0" smtClean="0"/>
              <a:t>t) becomes </a:t>
            </a:r>
            <a:r>
              <a:rPr lang="en-US" dirty="0"/>
              <a:t>equal to 0. </a:t>
            </a:r>
            <a:endParaRPr lang="en-US" dirty="0" smtClean="0"/>
          </a:p>
          <a:p>
            <a:r>
              <a:rPr lang="en-US" dirty="0" smtClean="0"/>
              <a:t>That </a:t>
            </a:r>
            <a:r>
              <a:rPr lang="en-US" dirty="0"/>
              <a:t>means this functional value will assume a value 1 whenever t is equal to m times delta t for different values of m varying from minus infinity to infinity. </a:t>
            </a:r>
          </a:p>
          <a:p>
            <a:endParaRPr lang="en-US" dirty="0"/>
          </a:p>
        </p:txBody>
      </p:sp>
      <p:pic>
        <p:nvPicPr>
          <p:cNvPr id="5" name="Content Placeholder 4" descr="Screen Shot 2015-05-06 at 10.19.00.png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-33915" b="-3391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xmlns="" val="4130219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Theory of sampling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These </a:t>
            </a:r>
            <a:r>
              <a:rPr lang="en-US" dirty="0"/>
              <a:t>samples can now be represented by multiplication of X (t) with the series of Dirac delta functions that we have seen that is comb of t delta t. </a:t>
            </a:r>
            <a:endParaRPr lang="en-US" dirty="0" smtClean="0"/>
          </a:p>
          <a:p>
            <a:r>
              <a:rPr lang="en-US" dirty="0"/>
              <a:t>So </a:t>
            </a:r>
            <a:r>
              <a:rPr lang="en-US" dirty="0" smtClean="0"/>
              <a:t>by multiply, </a:t>
            </a:r>
            <a:r>
              <a:rPr lang="en-US" dirty="0"/>
              <a:t>whenever this comb function </a:t>
            </a:r>
            <a:r>
              <a:rPr lang="en-US" dirty="0" smtClean="0"/>
              <a:t>gives </a:t>
            </a:r>
            <a:r>
              <a:rPr lang="en-US" dirty="0"/>
              <a:t>a value 1; only the corresponding value of t will be retained in the product and </a:t>
            </a:r>
            <a:endParaRPr lang="en-US" dirty="0" smtClean="0"/>
          </a:p>
          <a:p>
            <a:r>
              <a:rPr lang="en-US" dirty="0" smtClean="0"/>
              <a:t>whenever </a:t>
            </a:r>
            <a:r>
              <a:rPr lang="en-US" dirty="0"/>
              <a:t>this comb function gives you a value 0, the corresponding points, the corresponding values of X (t) will be said to 0. 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Content Placeholder 4" descr="Screen Shot 2015-05-06 at 10.30.21.png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-39504" b="-3950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xmlns="" val="2426997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The discretization </a:t>
            </a:r>
            <a:r>
              <a:rPr lang="en-US" dirty="0"/>
              <a:t>process can be represented mathematically </a:t>
            </a:r>
            <a:r>
              <a:rPr lang="en-US" dirty="0" smtClean="0"/>
              <a:t>as</a:t>
            </a:r>
          </a:p>
          <a:p>
            <a:r>
              <a:rPr lang="en-US" dirty="0" smtClean="0"/>
              <a:t>x </a:t>
            </a:r>
            <a:r>
              <a:rPr lang="en-US" dirty="0"/>
              <a:t>S (t) is equal to X (t) into comb of t delta t and </a:t>
            </a:r>
            <a:endParaRPr lang="en-US" dirty="0" smtClean="0"/>
          </a:p>
          <a:p>
            <a:r>
              <a:rPr lang="en-US" dirty="0" smtClean="0"/>
              <a:t>If expand the comb </a:t>
            </a:r>
            <a:r>
              <a:rPr lang="en-US" dirty="0"/>
              <a:t>function and consider only the values of t where this comb function has a value 1, then this mathematical expression is translated to x of m delta t into delta t minus m delta t </a:t>
            </a:r>
            <a:endParaRPr lang="en-US" dirty="0" smtClean="0"/>
          </a:p>
          <a:p>
            <a:r>
              <a:rPr lang="en-US" dirty="0" smtClean="0"/>
              <a:t>where </a:t>
            </a:r>
            <a:r>
              <a:rPr lang="en-US" dirty="0"/>
              <a:t>m varies from minus infinity to infinity. </a:t>
            </a:r>
          </a:p>
          <a:p>
            <a:endParaRPr lang="en-US" dirty="0"/>
          </a:p>
        </p:txBody>
      </p:sp>
      <p:pic>
        <p:nvPicPr>
          <p:cNvPr id="5" name="Content Placeholder 4" descr="Screen Shot 2015-05-06 at 10.35.39.png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-86159" b="-8615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xmlns="" val="3577072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Sampling from signal 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The </a:t>
            </a:r>
            <a:r>
              <a:rPr lang="en-US" dirty="0"/>
              <a:t>sampling will be proper if </a:t>
            </a:r>
            <a:r>
              <a:rPr lang="en-US" dirty="0" smtClean="0"/>
              <a:t>its to be </a:t>
            </a:r>
            <a:r>
              <a:rPr lang="en-US" dirty="0"/>
              <a:t>reconstruct the original continuous signal X (t) from these sampled values </a:t>
            </a:r>
            <a:endParaRPr lang="en-US" dirty="0" smtClean="0"/>
          </a:p>
          <a:p>
            <a:r>
              <a:rPr lang="en-US" dirty="0" smtClean="0"/>
              <a:t>For that needs to maintain </a:t>
            </a:r>
            <a:r>
              <a:rPr lang="en-US" dirty="0"/>
              <a:t>certain conditions so that the reconstruction of the analog signal X (t) is possible. </a:t>
            </a:r>
          </a:p>
          <a:p>
            <a:endParaRPr lang="en-US" dirty="0"/>
          </a:p>
        </p:txBody>
      </p:sp>
      <p:pic>
        <p:nvPicPr>
          <p:cNvPr id="5" name="Content Placeholder 4" descr="Screen Shot 2015-05-06 at 10.39.56.png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-38736" b="-3873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xmlns="" val="3888953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2018480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Summery of previous lecture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Digital image </a:t>
            </a:r>
            <a:r>
              <a:rPr lang="en-US" dirty="0"/>
              <a:t>processing techniques </a:t>
            </a:r>
            <a:endParaRPr lang="en-US" dirty="0" smtClean="0"/>
          </a:p>
          <a:p>
            <a:r>
              <a:rPr lang="en-US" dirty="0" smtClean="0"/>
              <a:t>Application </a:t>
            </a:r>
            <a:r>
              <a:rPr lang="en-US" dirty="0"/>
              <a:t>areas </a:t>
            </a:r>
            <a:r>
              <a:rPr lang="en-US" dirty="0" smtClean="0"/>
              <a:t>of the </a:t>
            </a:r>
            <a:r>
              <a:rPr lang="en-US" dirty="0"/>
              <a:t>digital image </a:t>
            </a:r>
            <a:r>
              <a:rPr lang="en-US" dirty="0" smtClean="0"/>
              <a:t>processing</a:t>
            </a:r>
          </a:p>
          <a:p>
            <a:r>
              <a:rPr lang="en-US" dirty="0" smtClean="0"/>
              <a:t>History  </a:t>
            </a:r>
            <a:r>
              <a:rPr lang="en-US" dirty="0"/>
              <a:t>of image processing techniques </a:t>
            </a:r>
            <a:endParaRPr lang="en-US" dirty="0" smtClean="0"/>
          </a:p>
          <a:p>
            <a:r>
              <a:rPr lang="en-US" dirty="0" smtClean="0"/>
              <a:t>Steps in digitization </a:t>
            </a:r>
            <a:r>
              <a:rPr lang="en-US" dirty="0"/>
              <a:t>of </a:t>
            </a:r>
            <a:r>
              <a:rPr lang="en-US" dirty="0" smtClean="0"/>
              <a:t>images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182018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2678"/>
            <a:ext cx="8229600" cy="1143000"/>
          </a:xfrm>
        </p:spPr>
        <p:txBody>
          <a:bodyPr/>
          <a:lstStyle/>
          <a:p>
            <a:r>
              <a:rPr lang="en-US" dirty="0" smtClean="0"/>
              <a:t>Reconstruction 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022720"/>
            <a:ext cx="4038600" cy="5835280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In </a:t>
            </a:r>
            <a:r>
              <a:rPr lang="fr-FR" dirty="0"/>
              <a:t>time </a:t>
            </a:r>
            <a:r>
              <a:rPr lang="fr-FR" dirty="0" smtClean="0"/>
              <a:t>domaine </a:t>
            </a:r>
            <a:r>
              <a:rPr lang="en-US" dirty="0" smtClean="0"/>
              <a:t>One </a:t>
            </a:r>
            <a:r>
              <a:rPr lang="en-US" dirty="0"/>
              <a:t>signal is X (t), the other signal is comb function, comb of t delta t. So, these relations, </a:t>
            </a:r>
            <a:r>
              <a:rPr lang="en-US" dirty="0" smtClean="0"/>
              <a:t>as these </a:t>
            </a:r>
            <a:r>
              <a:rPr lang="en-US" dirty="0"/>
              <a:t>are true that if </a:t>
            </a:r>
            <a:r>
              <a:rPr lang="en-US" dirty="0" smtClean="0"/>
              <a:t> </a:t>
            </a:r>
            <a:r>
              <a:rPr lang="en-US" dirty="0"/>
              <a:t>multiply 2 signals X (t) and y (t) in time domain that is equivalents to convolution of the 2 signals x omega and y omega in the frequency domain. </a:t>
            </a:r>
            <a:endParaRPr lang="en-US" dirty="0" smtClean="0"/>
          </a:p>
          <a:p>
            <a:r>
              <a:rPr lang="en-US" dirty="0" smtClean="0"/>
              <a:t>For Sampling </a:t>
            </a:r>
            <a:r>
              <a:rPr lang="en-US" dirty="0"/>
              <a:t>we have got </a:t>
            </a:r>
            <a:r>
              <a:rPr lang="en-US" dirty="0" smtClean="0"/>
              <a:t>x s </a:t>
            </a:r>
            <a:r>
              <a:rPr lang="en-US" dirty="0"/>
              <a:t>(t) that is the sampled values of the signal X (t) which is nothing but multiplication of X (t) with the series of Dirac delta functions represented by comb of t delta t</a:t>
            </a:r>
            <a:r>
              <a:rPr lang="en-US" dirty="0" smtClean="0"/>
              <a:t>.</a:t>
            </a:r>
          </a:p>
          <a:p>
            <a:r>
              <a:rPr lang="en-US" dirty="0" smtClean="0"/>
              <a:t> it is </a:t>
            </a:r>
            <a:r>
              <a:rPr lang="en-US" dirty="0"/>
              <a:t>equivalent to in frequency domain</a:t>
            </a:r>
            <a:r>
              <a:rPr lang="en-US" dirty="0" smtClean="0"/>
              <a:t>, x </a:t>
            </a:r>
            <a:r>
              <a:rPr lang="en-US" dirty="0"/>
              <a:t>S of omega which is equivalent to the frequency domain representation x omega of the signal X (t) convoluted with the frequency domain representation of the comb function, comb t delta t and </a:t>
            </a:r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/>
              <a:t>comb </a:t>
            </a:r>
            <a:r>
              <a:rPr lang="en-US" dirty="0" smtClean="0"/>
              <a:t>function is  </a:t>
            </a:r>
            <a:r>
              <a:rPr lang="en-US" dirty="0"/>
              <a:t>the Fourier transform or the Fourier series expansion of this comb function </a:t>
            </a:r>
            <a:r>
              <a:rPr lang="en-US" dirty="0" smtClean="0"/>
              <a:t>which is </a:t>
            </a:r>
            <a:r>
              <a:rPr lang="en-US" dirty="0"/>
              <a:t>again a comb function.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Content Placeholder 4" descr="Screen Shot 2015-05-06 at 11.48.48.png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-24109" b="-2410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xmlns="" val="2869052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Convolution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2 </a:t>
            </a:r>
            <a:r>
              <a:rPr lang="en-US" dirty="0"/>
              <a:t>signals h (n) and x (n</a:t>
            </a:r>
            <a:r>
              <a:rPr lang="en-US" dirty="0" smtClean="0"/>
              <a:t>)</a:t>
            </a:r>
            <a:r>
              <a:rPr lang="en-US" dirty="0"/>
              <a:t> </a:t>
            </a:r>
            <a:r>
              <a:rPr lang="en-US" dirty="0" smtClean="0"/>
              <a:t>are </a:t>
            </a:r>
            <a:r>
              <a:rPr lang="en-US" dirty="0"/>
              <a:t>in the sample domain. </a:t>
            </a:r>
            <a:endParaRPr lang="en-US" dirty="0" smtClean="0"/>
          </a:p>
          <a:p>
            <a:r>
              <a:rPr lang="en-US" dirty="0"/>
              <a:t>h (n) is </a:t>
            </a:r>
            <a:r>
              <a:rPr lang="en-US" dirty="0" smtClean="0"/>
              <a:t>nothing </a:t>
            </a:r>
            <a:r>
              <a:rPr lang="en-US" dirty="0"/>
              <a:t>but a comb function where the delta t S have value of h (n) is equal to 1 at n equal to 0, </a:t>
            </a:r>
            <a:r>
              <a:rPr lang="en-US" dirty="0" smtClean="0"/>
              <a:t>…</a:t>
            </a:r>
          </a:p>
          <a:p>
            <a:r>
              <a:rPr lang="en-US" dirty="0" smtClean="0"/>
              <a:t>In </a:t>
            </a:r>
            <a:r>
              <a:rPr lang="en-US" dirty="0"/>
              <a:t>discrete data domain, the convolution expression is translated to </a:t>
            </a:r>
            <a:r>
              <a:rPr lang="en-US" dirty="0" smtClean="0"/>
              <a:t>y </a:t>
            </a:r>
            <a:r>
              <a:rPr lang="en-US" dirty="0"/>
              <a:t>(n) </a:t>
            </a:r>
            <a:r>
              <a:rPr lang="en-US" dirty="0" smtClean="0"/>
              <a:t>equal.. </a:t>
            </a:r>
          </a:p>
          <a:p>
            <a:r>
              <a:rPr lang="en-US" dirty="0" smtClean="0"/>
              <a:t>So</a:t>
            </a:r>
            <a:r>
              <a:rPr lang="en-US" dirty="0"/>
              <a:t>, let us see that how this convolution actually takes place. 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Content Placeholder 4" descr="Screen Shot 2015-05-06 at 12.06.59.png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-39615" b="-3961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xmlns="" val="823238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 descr="Screen Shot 2015-05-06 at 12.46.35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-14606" r="-1460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xmlns="" val="309159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Todays lecture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Why do we need to digitization?</a:t>
            </a:r>
          </a:p>
          <a:p>
            <a:r>
              <a:rPr lang="en-US" dirty="0" smtClean="0"/>
              <a:t>What is </a:t>
            </a:r>
            <a:r>
              <a:rPr lang="en-US" dirty="0"/>
              <a:t>digitization</a:t>
            </a:r>
            <a:r>
              <a:rPr lang="en-US" dirty="0" smtClean="0"/>
              <a:t>?</a:t>
            </a:r>
          </a:p>
          <a:p>
            <a:r>
              <a:rPr lang="en-US" dirty="0" smtClean="0"/>
              <a:t>How to digitize an image?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963387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Screen Shot 2015-05-06 at 12.48.19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-15160" r="-1516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xmlns="" val="1874663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Screen Shot 2015-05-06 at 12.49.05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-13106" r="-1310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xmlns="" val="2687419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Screen Shot 2015-05-06 at 12.49.39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-15033" r="-1503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xmlns="" val="3591862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Screen Shot 2015-05-06 at 12.50.15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-16379" r="-1637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xmlns="" val="4200597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Screen Shot 2015-05-06 at 12.50.43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-14694" r="-1469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xmlns="" val="3404348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Screen Shot 2015-05-06 at 12.51.27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-15946" r="-1594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xmlns="" val="3085507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Screen Shot 2015-05-06 at 12.51.48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-12205" r="-1220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xmlns="" val="904315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Screen Shot 2015-05-06 at 12.52.16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-14632" r="-1463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xmlns="" val="2402952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Screen Shot 2015-05-06 at 12.52.46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-15095" r="-1509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xmlns="" val="2436280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4" name="Content Placeholder 3" descr="Screen Shot 2015-05-06 at 12.53.23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-14940" r="-1494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xmlns="" val="915140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digitization we need?</a:t>
            </a:r>
          </a:p>
        </p:txBody>
      </p:sp>
      <p:pic>
        <p:nvPicPr>
          <p:cNvPr id="4" name="Content Placeholder 3" descr="Screen Shot 2015-05-06 at 09.22.27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-15356" r="-1535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xmlns="" val="3835821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Screen Shot 2015-05-06 at 12.54.01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-14444" r="-1444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xmlns="" val="1433581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Screen Shot 2015-05-06 at 12.54.29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-12736" r="-1273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xmlns="" val="2279537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Screen Shot 2015-05-06 at 12.55.01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-11754" r="-1175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xmlns="" val="1863091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Screen Shot 2015-05-06 at 12.56.23.png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-42039" b="-42039"/>
          <a:stretch>
            <a:fillRect/>
          </a:stretch>
        </p:blipFill>
        <p:spPr/>
      </p:pic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Convolute </a:t>
            </a:r>
            <a:r>
              <a:rPr lang="en-US" dirty="0"/>
              <a:t>2 signals X (t) and the Fourier transform of this comb function that is comb omega in the frequency domain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024692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Screen Shot 2015-05-06 at 12.57.52.png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-36385" b="-36385"/>
          <a:stretch>
            <a:fillRect/>
          </a:stretch>
        </p:blipFill>
        <p:spPr/>
      </p:pic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When X (t) is band limited, that means the maximum frequency component in the signal X (t) is omega naught; then the frequency spectrum of the signal X (t) which is represented by x </a:t>
            </a:r>
            <a:r>
              <a:rPr lang="en-US" dirty="0" smtClean="0"/>
              <a:t>omega</a:t>
            </a:r>
          </a:p>
          <a:p>
            <a:r>
              <a:rPr lang="en-US" dirty="0" smtClean="0"/>
              <a:t>With low </a:t>
            </a:r>
            <a:r>
              <a:rPr lang="en-US" dirty="0"/>
              <a:t>pass filter whose cut off frequency is just beyond omega naught and this frequency signal, </a:t>
            </a:r>
            <a:r>
              <a:rPr lang="en-US" dirty="0" smtClean="0"/>
              <a:t>  will pass through  </a:t>
            </a:r>
            <a:r>
              <a:rPr lang="en-US" dirty="0"/>
              <a:t>low pass filter </a:t>
            </a:r>
            <a:r>
              <a:rPr lang="en-US" dirty="0" smtClean="0"/>
              <a:t>and will </a:t>
            </a:r>
            <a:r>
              <a:rPr lang="en-US" dirty="0"/>
              <a:t>just take out this particular frequency band and it will cut out all other frequency bands.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114899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The frequency </a:t>
            </a:r>
            <a:r>
              <a:rPr lang="en-US" dirty="0"/>
              <a:t>gap between this frequency band and this translated frequency </a:t>
            </a:r>
            <a:r>
              <a:rPr lang="en-US" dirty="0" smtClean="0"/>
              <a:t>band</a:t>
            </a:r>
            <a:r>
              <a:rPr lang="en-US" dirty="0"/>
              <a:t> </a:t>
            </a:r>
            <a:r>
              <a:rPr lang="en-US" dirty="0" smtClean="0"/>
              <a:t>are </a:t>
            </a:r>
          </a:p>
          <a:p>
            <a:r>
              <a:rPr lang="en-US" dirty="0" smtClean="0"/>
              <a:t>The </a:t>
            </a:r>
            <a:r>
              <a:rPr lang="en-US" dirty="0"/>
              <a:t>difference of between </a:t>
            </a:r>
            <a:r>
              <a:rPr lang="en-US" dirty="0" smtClean="0"/>
              <a:t>center </a:t>
            </a:r>
            <a:r>
              <a:rPr lang="en-US" dirty="0"/>
              <a:t>of </a:t>
            </a:r>
            <a:r>
              <a:rPr lang="en-US" dirty="0" smtClean="0"/>
              <a:t>frequency </a:t>
            </a:r>
            <a:r>
              <a:rPr lang="en-US" dirty="0"/>
              <a:t>band and the </a:t>
            </a:r>
            <a:r>
              <a:rPr lang="en-US" dirty="0" smtClean="0"/>
              <a:t>other center </a:t>
            </a:r>
            <a:r>
              <a:rPr lang="en-US" dirty="0"/>
              <a:t>of </a:t>
            </a:r>
            <a:r>
              <a:rPr lang="en-US" dirty="0" smtClean="0"/>
              <a:t>frequency </a:t>
            </a:r>
            <a:r>
              <a:rPr lang="en-US" dirty="0"/>
              <a:t>band is nothing but 1 upon t S which is equal to omega s that is the sampling frequency. </a:t>
            </a:r>
          </a:p>
          <a:p>
            <a:r>
              <a:rPr lang="en-US" dirty="0" smtClean="0"/>
              <a:t>As </a:t>
            </a:r>
            <a:r>
              <a:rPr lang="en-US" dirty="0"/>
              <a:t>long as this condition that is 1 upon t S minus omega naught is greater than omega naught, that is the lowest frequency of this translated frequency band is greater than the highest frequency of the original frequency band; </a:t>
            </a:r>
            <a:endParaRPr lang="en-US" dirty="0" smtClean="0"/>
          </a:p>
          <a:p>
            <a:r>
              <a:rPr lang="en-US" dirty="0" smtClean="0"/>
              <a:t>then </a:t>
            </a:r>
            <a:r>
              <a:rPr lang="en-US" dirty="0"/>
              <a:t>only these 2 frequency bands are disjoint and when these 2 frequency bands are disjoint, then only by use of a low pass filter, I can take out this original frequency band.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16092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70000"/>
              </a:lnSpc>
            </a:pPr>
            <a:r>
              <a:rPr lang="en-US" sz="2000" dirty="0"/>
              <a:t>Prof .P. K. </a:t>
            </a:r>
            <a:r>
              <a:rPr lang="en-US" sz="2000" dirty="0" err="1" smtClean="0"/>
              <a:t>Biswas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/>
              <a:t>Department of Electronics and Electrical Communication </a:t>
            </a:r>
            <a:r>
              <a:rPr lang="en-US" sz="2000" dirty="0" smtClean="0"/>
              <a:t>Engineering Indian </a:t>
            </a:r>
            <a:r>
              <a:rPr lang="en-US" sz="2000" dirty="0"/>
              <a:t>Institute of Technology, </a:t>
            </a:r>
            <a:r>
              <a:rPr lang="en-US" sz="2000" dirty="0" err="1" smtClean="0"/>
              <a:t>Kharagpur</a:t>
            </a:r>
            <a:endParaRPr lang="en-US" sz="2000" dirty="0" smtClean="0"/>
          </a:p>
          <a:p>
            <a:pPr lvl="0">
              <a:lnSpc>
                <a:spcPct val="70000"/>
              </a:lnSpc>
            </a:pPr>
            <a:r>
              <a:rPr lang="en-US" sz="2000" dirty="0"/>
              <a:t>Gonzalez R. C. &amp; Woods R.E. (2008). Digital Image Processing. Prentice Hall</a:t>
            </a:r>
            <a:r>
              <a:rPr lang="en-US" sz="2000" dirty="0" smtClean="0"/>
              <a:t>.</a:t>
            </a:r>
          </a:p>
          <a:p>
            <a:pPr>
              <a:lnSpc>
                <a:spcPct val="70000"/>
              </a:lnSpc>
            </a:pPr>
            <a:r>
              <a:rPr lang="en-US" sz="2000" dirty="0"/>
              <a:t>Forsyth, D. A. &amp; Ponce, J. (2011).Computer Vision: A Modern Approach. Pearson Education.</a:t>
            </a:r>
            <a:endParaRPr lang="en-US" sz="2000" i="1" dirty="0"/>
          </a:p>
          <a:p>
            <a:pPr lvl="0">
              <a:lnSpc>
                <a:spcPct val="70000"/>
              </a:lnSpc>
            </a:pPr>
            <a:endParaRPr lang="en-US" sz="2000" dirty="0"/>
          </a:p>
          <a:p>
            <a:pPr marL="0" indent="0">
              <a:lnSpc>
                <a:spcPct val="70000"/>
              </a:lnSpc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381698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046113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digitization we need?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Theory </a:t>
            </a:r>
            <a:r>
              <a:rPr lang="en-US" dirty="0"/>
              <a:t>of real </a:t>
            </a:r>
            <a:r>
              <a:rPr lang="en-US" dirty="0" smtClean="0"/>
              <a:t>numbers: between any two given points there </a:t>
            </a:r>
            <a:r>
              <a:rPr lang="en-US" dirty="0"/>
              <a:t>are infinite numbers of points. </a:t>
            </a:r>
            <a:endParaRPr lang="en-US" dirty="0" smtClean="0"/>
          </a:p>
          <a:p>
            <a:r>
              <a:rPr lang="en-US" dirty="0" smtClean="0"/>
              <a:t>An image is represented by infinite number of points</a:t>
            </a:r>
          </a:p>
          <a:p>
            <a:r>
              <a:rPr lang="en-US" dirty="0" smtClean="0"/>
              <a:t>Its not possible to represent infinite number in computer   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099959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Digitization  </a:t>
            </a:r>
            <a:endParaRPr lang="en-US" dirty="0"/>
          </a:p>
        </p:txBody>
      </p:sp>
      <p:pic>
        <p:nvPicPr>
          <p:cNvPr id="4" name="Content Placeholder 3" descr="Screen Shot 2015-05-06 at 09.34.07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2870" b="2870"/>
          <a:stretch>
            <a:fillRect/>
          </a:stretch>
        </p:blipFill>
        <p:spPr>
          <a:xfrm>
            <a:off x="1102614" y="1821933"/>
            <a:ext cx="6725111" cy="3698552"/>
          </a:xfrm>
        </p:spPr>
      </p:pic>
      <p:sp>
        <p:nvSpPr>
          <p:cNvPr id="5" name="TextBox 4"/>
          <p:cNvSpPr txBox="1"/>
          <p:nvPr/>
        </p:nvSpPr>
        <p:spPr>
          <a:xfrm>
            <a:off x="731383" y="1262579"/>
            <a:ext cx="80478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1: An image  shall be represented in a form of a finite 2D matrix 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918308" y="5840711"/>
            <a:ext cx="72686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2: The element values of f should also be finite 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xmlns="" val="444075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Image as a matrix of numbers representation </a:t>
            </a:r>
            <a:endParaRPr lang="en-US" dirty="0"/>
          </a:p>
        </p:txBody>
      </p:sp>
      <p:pic>
        <p:nvPicPr>
          <p:cNvPr id="4" name="Content Placeholder 3" descr="Screen Shot 2015-05-06 at 09.42.18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-6474" b="-647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xmlns="" val="2377042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digitization 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Image representation by D2 finite matrix (sampling)</a:t>
            </a:r>
          </a:p>
          <a:p>
            <a:r>
              <a:rPr lang="en-US" dirty="0" smtClean="0"/>
              <a:t>Values of the Elements at the matrix are from the finite set of discrete values (quantization)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xmlns="" val="3536955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 process images we need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digitize the image </a:t>
            </a:r>
          </a:p>
          <a:p>
            <a:pPr lvl="1"/>
            <a:r>
              <a:rPr lang="en-US" dirty="0" smtClean="0"/>
              <a:t>Sampling (we will focus on it)  </a:t>
            </a:r>
          </a:p>
          <a:p>
            <a:pPr lvl="1"/>
            <a:r>
              <a:rPr lang="en-US" dirty="0" smtClean="0"/>
              <a:t>Quantization </a:t>
            </a:r>
          </a:p>
          <a:p>
            <a:pPr lvl="1"/>
            <a:r>
              <a:rPr lang="en-US" dirty="0" smtClean="0"/>
              <a:t>To visualize the image it needs to </a:t>
            </a:r>
            <a:r>
              <a:rPr lang="en-US" dirty="0"/>
              <a:t>for displaying the images, it has to be first converted into the analog signal which is then displayed on a normal display.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234377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1448</TotalTime>
  <Words>1353</Words>
  <Application>Microsoft Office PowerPoint</Application>
  <PresentationFormat>On-screen Show (4:3)</PresentationFormat>
  <Paragraphs>101</Paragraphs>
  <Slides>47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48" baseType="lpstr">
      <vt:lpstr>Office Theme</vt:lpstr>
      <vt:lpstr>Digital Image Processing </vt:lpstr>
      <vt:lpstr>Summery of previous lecture </vt:lpstr>
      <vt:lpstr>Todays lecture </vt:lpstr>
      <vt:lpstr>Why digitization we need?</vt:lpstr>
      <vt:lpstr>Why digitization we need?</vt:lpstr>
      <vt:lpstr>Digitization  </vt:lpstr>
      <vt:lpstr>Image as a matrix of numbers representation </vt:lpstr>
      <vt:lpstr>What is digitization ?</vt:lpstr>
      <vt:lpstr>To process images we need </vt:lpstr>
      <vt:lpstr>Sampling , Quantization and display   </vt:lpstr>
      <vt:lpstr>Sampling </vt:lpstr>
      <vt:lpstr>Sampling</vt:lpstr>
      <vt:lpstr>Sampling issue </vt:lpstr>
      <vt:lpstr>Theory of sampling </vt:lpstr>
      <vt:lpstr>Dirac delta function </vt:lpstr>
      <vt:lpstr>Theory of sampling </vt:lpstr>
      <vt:lpstr>Slide 17</vt:lpstr>
      <vt:lpstr>Sampling from signal  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Reconstruction  </vt:lpstr>
      <vt:lpstr>Convolution 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 </vt:lpstr>
      <vt:lpstr>Slide 40</vt:lpstr>
      <vt:lpstr>Slide 41</vt:lpstr>
      <vt:lpstr>Slide 42</vt:lpstr>
      <vt:lpstr>Slide 43</vt:lpstr>
      <vt:lpstr>Slide 44</vt:lpstr>
      <vt:lpstr>Slide 45</vt:lpstr>
      <vt:lpstr>References </vt:lpstr>
      <vt:lpstr>Slide 47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Digital Image Processing </dc:title>
  <dc:creator>user</dc:creator>
  <cp:lastModifiedBy>Administrator</cp:lastModifiedBy>
  <cp:revision>89</cp:revision>
  <dcterms:created xsi:type="dcterms:W3CDTF">2015-05-04T09:46:19Z</dcterms:created>
  <dcterms:modified xsi:type="dcterms:W3CDTF">2015-05-08T11:43:58Z</dcterms:modified>
</cp:coreProperties>
</file>